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13</a:t>
            </a:r>
          </a:p>
          <a:p>
            <a:r>
              <a:rPr lang="en-US" b="1" cap="small"/>
              <a:t>Decision Packages—Cost Estimates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786" y="6488668"/>
            <a:ext cx="343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Oversized table not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role of a budgetary cost estimate for a new program element</a:t>
            </a:r>
          </a:p>
          <a:p>
            <a:pPr lvl="0"/>
            <a:r>
              <a:rPr lang="en-US" dirty="0"/>
              <a:t>Make a cost estimate</a:t>
            </a:r>
          </a:p>
          <a:p>
            <a:pPr lvl="0"/>
            <a:r>
              <a:rPr lang="en-US" dirty="0"/>
              <a:t>Use work breakdown for a cost estimate</a:t>
            </a:r>
          </a:p>
          <a:p>
            <a:pPr lvl="0"/>
            <a:r>
              <a:rPr lang="en-US" dirty="0"/>
              <a:t>Make a work paper demonstrating a budgetary cost estimate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797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Overview:</a:t>
            </a:r>
          </a:p>
          <a:p>
            <a:r>
              <a:rPr lang="en-US" dirty="0"/>
              <a:t>Service Count:</a:t>
            </a:r>
          </a:p>
          <a:p>
            <a:r>
              <a:rPr lang="en-US" dirty="0"/>
              <a:t>Work Breakdown Structure: [This must be a graph.]</a:t>
            </a:r>
          </a:p>
          <a:p>
            <a:r>
              <a:rPr lang="en-US" dirty="0"/>
              <a:t>Work Breakdown Structure Description:</a:t>
            </a:r>
          </a:p>
          <a:p>
            <a:r>
              <a:rPr lang="en-US" dirty="0"/>
              <a:t>Cost Estimate Table: [This must be a table.]</a:t>
            </a:r>
          </a:p>
          <a:p>
            <a:r>
              <a:rPr lang="en-US" dirty="0"/>
              <a:t>Cost Estimate Explanation:</a:t>
            </a:r>
          </a:p>
          <a:p>
            <a:r>
              <a:rPr lang="en-US" dirty="0"/>
              <a:t>Offsets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437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13.1 Work Breakdown Structure</a:t>
            </a:r>
            <a:br>
              <a:rPr lang="en-US" dirty="0"/>
            </a:br>
            <a:endParaRPr lang="en-US" dirty="0"/>
          </a:p>
        </p:txBody>
      </p:sp>
      <p:grpSp>
        <p:nvGrpSpPr>
          <p:cNvPr id="4" name="Canvas 2"/>
          <p:cNvGrpSpPr/>
          <p:nvPr/>
        </p:nvGrpSpPr>
        <p:grpSpPr>
          <a:xfrm>
            <a:off x="2605414" y="1452562"/>
            <a:ext cx="6233786" cy="4873082"/>
            <a:chOff x="0" y="0"/>
            <a:chExt cx="5486400" cy="3952875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5486400" cy="3952875"/>
            </a:xfrm>
            <a:prstGeom prst="rect">
              <a:avLst/>
            </a:prstGeom>
            <a:noFill/>
          </p:spPr>
        </p:sp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2095499" y="0"/>
              <a:ext cx="1552575" cy="781133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Title of whole project</a:t>
              </a:r>
            </a:p>
          </p:txBody>
        </p:sp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541900" y="1275518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Activity 1</a:t>
              </a:r>
            </a:p>
          </p:txBody>
        </p:sp>
        <p:sp>
          <p:nvSpPr>
            <p:cNvPr id="8" name="Rounded Rectangle 7"/>
            <p:cNvSpPr>
              <a:spLocks noChangeArrowheads="1"/>
            </p:cNvSpPr>
            <p:nvPr/>
          </p:nvSpPr>
          <p:spPr bwMode="auto">
            <a:xfrm>
              <a:off x="2342100" y="1237411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Activity 2</a:t>
              </a:r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4009000" y="1237411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Activity 3</a:t>
              </a: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608600" y="2007843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1" name="Rounded Rectangle 10"/>
            <p:cNvSpPr>
              <a:spLocks noChangeArrowheads="1"/>
            </p:cNvSpPr>
            <p:nvPr/>
          </p:nvSpPr>
          <p:spPr bwMode="auto">
            <a:xfrm>
              <a:off x="578100" y="3333269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89200" y="2685459"/>
              <a:ext cx="914400" cy="4572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3" name="Rounded Rectangle 12"/>
            <p:cNvSpPr>
              <a:spLocks noChangeArrowheads="1"/>
            </p:cNvSpPr>
            <p:nvPr/>
          </p:nvSpPr>
          <p:spPr bwMode="auto">
            <a:xfrm>
              <a:off x="2389800" y="1999541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4" name="Rounded Rectangle 13"/>
            <p:cNvSpPr>
              <a:spLocks noChangeArrowheads="1"/>
            </p:cNvSpPr>
            <p:nvPr/>
          </p:nvSpPr>
          <p:spPr bwMode="auto">
            <a:xfrm>
              <a:off x="2380200" y="3323768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>
              <a:off x="2370700" y="2714063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6" name="Rounded Rectangle 15"/>
            <p:cNvSpPr>
              <a:spLocks noChangeArrowheads="1"/>
            </p:cNvSpPr>
            <p:nvPr/>
          </p:nvSpPr>
          <p:spPr bwMode="auto">
            <a:xfrm>
              <a:off x="4037600" y="1999541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7" name="Rounded Rectangle 16"/>
            <p:cNvSpPr>
              <a:spLocks noChangeArrowheads="1"/>
            </p:cNvSpPr>
            <p:nvPr/>
          </p:nvSpPr>
          <p:spPr bwMode="auto">
            <a:xfrm>
              <a:off x="4028100" y="3247555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sp>
          <p:nvSpPr>
            <p:cNvPr id="18" name="Rounded Rectangle 17"/>
            <p:cNvSpPr>
              <a:spLocks noChangeArrowheads="1"/>
            </p:cNvSpPr>
            <p:nvPr/>
          </p:nvSpPr>
          <p:spPr bwMode="auto">
            <a:xfrm>
              <a:off x="4037600" y="2637850"/>
              <a:ext cx="914400" cy="456678"/>
            </a:xfrm>
            <a:prstGeom prst="roundRect">
              <a:avLst>
                <a:gd name="adj" fmla="val 16667"/>
              </a:avLst>
            </a:prstGeom>
            <a:solidFill>
              <a:schemeClr val="lt1">
                <a:lumMod val="100000"/>
                <a:lumOff val="0"/>
              </a:schemeClr>
            </a:solidFill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indent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Resource</a:t>
              </a: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 flipV="1">
              <a:off x="1009600" y="980867"/>
              <a:ext cx="3486200" cy="9402"/>
            </a:xfrm>
            <a:prstGeom prst="line">
              <a:avLst/>
            </a:prstGeom>
            <a:noFill/>
            <a:ln w="28575">
              <a:solidFill>
                <a:schemeClr val="dk1">
                  <a:lumMod val="9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999100" y="980867"/>
              <a:ext cx="0" cy="29445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H="1">
              <a:off x="2799300" y="781133"/>
              <a:ext cx="5800" cy="456278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4485300" y="981068"/>
              <a:ext cx="0" cy="273947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285700" y="1514459"/>
              <a:ext cx="9500" cy="2057951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H="1">
              <a:off x="276200" y="1511058"/>
              <a:ext cx="267700" cy="3101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H="1">
              <a:off x="304800" y="2272288"/>
              <a:ext cx="2844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 flipH="1">
              <a:off x="305300" y="2928100"/>
              <a:ext cx="2839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H="1">
              <a:off x="285700" y="3562808"/>
              <a:ext cx="2838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2083300" y="1479453"/>
              <a:ext cx="9600" cy="2057051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flipH="1">
              <a:off x="2073800" y="1475652"/>
              <a:ext cx="267400" cy="250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2102400" y="2237082"/>
              <a:ext cx="2838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102400" y="2892494"/>
              <a:ext cx="2838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31"/>
            <p:cNvCxnSpPr/>
            <p:nvPr/>
          </p:nvCxnSpPr>
          <p:spPr bwMode="auto">
            <a:xfrm flipH="1">
              <a:off x="2083300" y="3527002"/>
              <a:ext cx="2839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3750200" y="1479253"/>
              <a:ext cx="9500" cy="2056451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Connector 33"/>
            <p:cNvCxnSpPr/>
            <p:nvPr/>
          </p:nvCxnSpPr>
          <p:spPr bwMode="auto">
            <a:xfrm flipH="1">
              <a:off x="3740700" y="1475352"/>
              <a:ext cx="267300" cy="260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3769300" y="2236282"/>
              <a:ext cx="2838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>
              <a:off x="3769300" y="2891694"/>
              <a:ext cx="2838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>
              <a:off x="3750200" y="3526202"/>
              <a:ext cx="283900" cy="0"/>
            </a:xfrm>
            <a:prstGeom prst="line">
              <a:avLst/>
            </a:prstGeom>
            <a:noFill/>
            <a:ln w="25400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28023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resource</a:t>
            </a:r>
          </a:p>
          <a:p>
            <a:pPr lvl="0"/>
            <a:r>
              <a:rPr lang="en-US" dirty="0"/>
              <a:t>Its contribution to the activity, if that is not readily apparent</a:t>
            </a:r>
          </a:p>
          <a:p>
            <a:pPr lvl="0"/>
            <a:r>
              <a:rPr lang="en-US" dirty="0"/>
              <a:t>Its contribution to other activities, if any</a:t>
            </a:r>
          </a:p>
          <a:p>
            <a:pPr lvl="0"/>
            <a:r>
              <a:rPr lang="en-US" dirty="0"/>
              <a:t>The quantity of the resource needed</a:t>
            </a:r>
          </a:p>
          <a:p>
            <a:pPr lvl="0"/>
            <a:r>
              <a:rPr lang="en-US" dirty="0"/>
              <a:t>The reason for this quantity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Service Count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883246"/>
              </p:ext>
            </p:extLst>
          </p:nvPr>
        </p:nvGraphicFramePr>
        <p:xfrm>
          <a:off x="3320716" y="1690688"/>
          <a:ext cx="5342021" cy="4833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54325"/>
                <a:gridCol w="2287696"/>
              </a:tblGrid>
              <a:tr h="77641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effectLst/>
                        </a:rPr>
                        <a:t>Children in </a:t>
                      </a:r>
                      <a:r>
                        <a:rPr lang="en-US" sz="2400" dirty="0" smtClean="0">
                          <a:effectLst/>
                        </a:rPr>
                        <a:t>Poverty         Age 0 to &lt;6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Children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1,525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691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Over Age 15 Months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Adjusted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1,220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Poverty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25%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Children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Near Poverty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Children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244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  <a:tr h="405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549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0182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454" y="364205"/>
            <a:ext cx="5743575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67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554418"/>
              </p:ext>
            </p:extLst>
          </p:nvPr>
        </p:nvGraphicFramePr>
        <p:xfrm>
          <a:off x="3368842" y="2646947"/>
          <a:ext cx="5053263" cy="1962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9663"/>
                <a:gridCol w="2133600"/>
              </a:tblGrid>
              <a:tr h="450379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User Fee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Households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45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289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Fee per Household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 $ 2,000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03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Annual Offset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 $ 90,000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551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202</Words>
  <Application>Microsoft Office PowerPoint</Application>
  <PresentationFormat>Widescreen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Outline</vt:lpstr>
      <vt:lpstr>Figure 13.1 Work Breakdown Structure </vt:lpstr>
      <vt:lpstr>Address:</vt:lpstr>
      <vt:lpstr>Service Count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17</cp:revision>
  <dcterms:created xsi:type="dcterms:W3CDTF">2014-08-08T22:51:06Z</dcterms:created>
  <dcterms:modified xsi:type="dcterms:W3CDTF">2014-08-09T19:52:29Z</dcterms:modified>
</cp:coreProperties>
</file>